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C793-9130-4043-B5F6-E4569C9F919E}" type="datetimeFigureOut">
              <a:rPr lang="en-CA" smtClean="0"/>
              <a:t>2015-01-13</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FEDDC-DC53-4DC9-A288-CF8C7E53D9CA}" type="slidenum">
              <a:rPr lang="en-CA" smtClean="0"/>
              <a:t>‹#›</a:t>
            </a:fld>
            <a:endParaRPr lang="en-CA"/>
          </a:p>
        </p:txBody>
      </p:sp>
    </p:spTree>
    <p:extLst>
      <p:ext uri="{BB962C8B-B14F-4D97-AF65-F5344CB8AC3E}">
        <p14:creationId xmlns:p14="http://schemas.microsoft.com/office/powerpoint/2010/main" val="389436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18FEDDC-DC53-4DC9-A288-CF8C7E53D9CA}" type="slidenum">
              <a:rPr lang="en-CA" smtClean="0"/>
              <a:t>2</a:t>
            </a:fld>
            <a:endParaRPr lang="en-CA"/>
          </a:p>
        </p:txBody>
      </p:sp>
    </p:spTree>
    <p:extLst>
      <p:ext uri="{BB962C8B-B14F-4D97-AF65-F5344CB8AC3E}">
        <p14:creationId xmlns:p14="http://schemas.microsoft.com/office/powerpoint/2010/main" val="292120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A8B3DC-3C72-494C-AD2F-8EE279ABCC13}"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8B3DC-3C72-494C-AD2F-8EE279ABCC13}"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8B3DC-3C72-494C-AD2F-8EE279ABCC13}"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8B3DC-3C72-494C-AD2F-8EE279ABCC13}"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8B3DC-3C72-494C-AD2F-8EE279ABCC13}"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A8B3DC-3C72-494C-AD2F-8EE279ABCC13}"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A8B3DC-3C72-494C-AD2F-8EE279ABCC13}" type="datetimeFigureOut">
              <a:rPr lang="en-US" smtClean="0"/>
              <a:pPr/>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A8B3DC-3C72-494C-AD2F-8EE279ABCC13}" type="datetimeFigureOut">
              <a:rPr lang="en-US" smtClean="0"/>
              <a:pPr/>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8B3DC-3C72-494C-AD2F-8EE279ABCC13}" type="datetimeFigureOut">
              <a:rPr lang="en-US" smtClean="0"/>
              <a:pPr/>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8B3DC-3C72-494C-AD2F-8EE279ABCC13}"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8B3DC-3C72-494C-AD2F-8EE279ABCC13}"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8B3DC-3C72-494C-AD2F-8EE279ABCC13}" type="datetimeFigureOut">
              <a:rPr lang="en-US" smtClean="0"/>
              <a:pPr/>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1E048-2667-4D96-BAF9-CB0C424A04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20725"/>
            <a:ext cx="3962400" cy="6432530"/>
          </a:xfrm>
          <a:prstGeom prst="rect">
            <a:avLst/>
          </a:prstGeom>
          <a:noFill/>
          <a:ln w="9525">
            <a:noFill/>
            <a:miter lim="800000"/>
            <a:headEnd/>
            <a:tailEnd/>
          </a:ln>
        </p:spPr>
        <p:txBody>
          <a:bodyPr wrap="square">
            <a:spAutoFit/>
          </a:bodyPr>
          <a:lstStyle/>
          <a:p>
            <a:pPr algn="ctr">
              <a:defRPr/>
            </a:pPr>
            <a:r>
              <a:rPr lang="en-CA" sz="1400" b="1" dirty="0">
                <a:solidFill>
                  <a:schemeClr val="bg1"/>
                </a:solidFill>
                <a:latin typeface="Arial" pitchFamily="34" charset="0"/>
                <a:cs typeface="Arial" pitchFamily="34" charset="0"/>
              </a:rPr>
              <a:t>Guiding Principles</a:t>
            </a:r>
          </a:p>
          <a:p>
            <a:pPr algn="just">
              <a:defRPr/>
            </a:pPr>
            <a:r>
              <a:rPr lang="en-CA" sz="1400" dirty="0">
                <a:solidFill>
                  <a:schemeClr val="bg1"/>
                </a:solidFill>
                <a:latin typeface="Arial" pitchFamily="34" charset="0"/>
                <a:cs typeface="Arial" pitchFamily="34" charset="0"/>
              </a:rPr>
              <a:t>This event is meant for the pleasure of members of the HQ SACT Officers’ Mess and their </a:t>
            </a:r>
            <a:r>
              <a:rPr lang="en-CA" sz="1400" dirty="0" smtClean="0">
                <a:solidFill>
                  <a:schemeClr val="bg1"/>
                </a:solidFill>
                <a:latin typeface="Arial" pitchFamily="34" charset="0"/>
                <a:cs typeface="Arial" pitchFamily="34" charset="0"/>
              </a:rPr>
              <a:t>guests. </a:t>
            </a:r>
            <a:r>
              <a:rPr lang="en-CA" sz="1400" dirty="0">
                <a:solidFill>
                  <a:schemeClr val="bg1"/>
                </a:solidFill>
                <a:latin typeface="Arial" pitchFamily="34" charset="0"/>
                <a:cs typeface="Arial" pitchFamily="34" charset="0"/>
              </a:rPr>
              <a:t>Mess members are permitted a partner and one guest couple at reduced price. Additional guests may be invited at full price </a:t>
            </a:r>
            <a:r>
              <a:rPr lang="en-CA" sz="1400" dirty="0" smtClean="0">
                <a:solidFill>
                  <a:schemeClr val="bg1"/>
                </a:solidFill>
                <a:latin typeface="Arial" pitchFamily="34" charset="0"/>
                <a:cs typeface="Arial" pitchFamily="34" charset="0"/>
              </a:rPr>
              <a:t>($95 </a:t>
            </a:r>
            <a:r>
              <a:rPr lang="en-CA" sz="1400" dirty="0">
                <a:solidFill>
                  <a:schemeClr val="bg1"/>
                </a:solidFill>
                <a:latin typeface="Arial" pitchFamily="34" charset="0"/>
                <a:cs typeface="Arial" pitchFamily="34" charset="0"/>
              </a:rPr>
              <a:t>per person). </a:t>
            </a:r>
            <a:r>
              <a:rPr lang="en-CA" sz="1400" dirty="0" smtClean="0">
                <a:solidFill>
                  <a:schemeClr val="bg1"/>
                </a:solidFill>
                <a:latin typeface="Arial" pitchFamily="34" charset="0"/>
                <a:cs typeface="Arial" pitchFamily="34" charset="0"/>
              </a:rPr>
              <a:t>This is an adult affair, no persons under 21 years of age are permitted.</a:t>
            </a:r>
            <a:endParaRPr lang="en-CA" sz="1400" dirty="0">
              <a:solidFill>
                <a:schemeClr val="bg1"/>
              </a:solidFill>
              <a:latin typeface="Arial" pitchFamily="34" charset="0"/>
              <a:cs typeface="Arial" pitchFamily="34" charset="0"/>
            </a:endParaRPr>
          </a:p>
          <a:p>
            <a:pPr algn="just">
              <a:defRPr/>
            </a:pPr>
            <a:r>
              <a:rPr lang="en-CA" sz="1400" dirty="0">
                <a:solidFill>
                  <a:schemeClr val="bg1"/>
                </a:solidFill>
                <a:latin typeface="Arial" pitchFamily="34" charset="0"/>
                <a:cs typeface="Arial" pitchFamily="34" charset="0"/>
              </a:rPr>
              <a:t>Non-mess members are permitted to attend at the sole discretion of the event organisers. Persons who are eligible to be regular Officers’ Mess members but choose not to become members are not allowed as guests.</a:t>
            </a:r>
          </a:p>
          <a:p>
            <a:pPr algn="just">
              <a:defRPr/>
            </a:pPr>
            <a:r>
              <a:rPr lang="en-CA" sz="1400" dirty="0">
                <a:solidFill>
                  <a:schemeClr val="bg1"/>
                </a:solidFill>
                <a:latin typeface="Arial" pitchFamily="34" charset="0"/>
                <a:cs typeface="Arial" pitchFamily="34" charset="0"/>
              </a:rPr>
              <a:t>There is a </a:t>
            </a:r>
            <a:r>
              <a:rPr lang="en-CA" sz="1400" dirty="0" smtClean="0">
                <a:solidFill>
                  <a:schemeClr val="bg1"/>
                </a:solidFill>
                <a:latin typeface="Arial" pitchFamily="34" charset="0"/>
                <a:cs typeface="Arial" pitchFamily="34" charset="0"/>
              </a:rPr>
              <a:t>formal </a:t>
            </a:r>
            <a:r>
              <a:rPr lang="en-CA" sz="1400" dirty="0">
                <a:solidFill>
                  <a:schemeClr val="bg1"/>
                </a:solidFill>
                <a:latin typeface="Arial" pitchFamily="34" charset="0"/>
                <a:cs typeface="Arial" pitchFamily="34" charset="0"/>
              </a:rPr>
              <a:t>dress code that will be strictly enforced</a:t>
            </a:r>
            <a:r>
              <a:rPr lang="en-CA" sz="1400" dirty="0" smtClean="0">
                <a:solidFill>
                  <a:schemeClr val="bg1"/>
                </a:solidFill>
                <a:latin typeface="Arial" pitchFamily="34" charset="0"/>
                <a:cs typeface="Arial" pitchFamily="34" charset="0"/>
              </a:rPr>
              <a:t>. Male officers should wear mess dress and other gentlemen </a:t>
            </a:r>
            <a:r>
              <a:rPr lang="en-CA" sz="1400" u="sng" dirty="0" smtClean="0">
                <a:solidFill>
                  <a:schemeClr val="bg1"/>
                </a:solidFill>
                <a:latin typeface="Arial" pitchFamily="34" charset="0"/>
                <a:cs typeface="Arial" pitchFamily="34" charset="0"/>
              </a:rPr>
              <a:t>must</a:t>
            </a:r>
            <a:r>
              <a:rPr lang="en-CA" sz="1400" dirty="0" smtClean="0">
                <a:solidFill>
                  <a:schemeClr val="bg1"/>
                </a:solidFill>
                <a:latin typeface="Arial" pitchFamily="34" charset="0"/>
                <a:cs typeface="Arial" pitchFamily="34" charset="0"/>
              </a:rPr>
              <a:t> wear tuxedo. Female officers may wear either mess dress or ball gown and other ladies should wear ball gown. You </a:t>
            </a:r>
            <a:r>
              <a:rPr lang="en-CA" sz="1400" dirty="0">
                <a:solidFill>
                  <a:schemeClr val="bg1"/>
                </a:solidFill>
                <a:latin typeface="Arial" pitchFamily="34" charset="0"/>
                <a:cs typeface="Arial" pitchFamily="34" charset="0"/>
              </a:rPr>
              <a:t>must reserve a </a:t>
            </a:r>
            <a:r>
              <a:rPr lang="en-CA" sz="1400" dirty="0" smtClean="0">
                <a:solidFill>
                  <a:schemeClr val="bg1"/>
                </a:solidFill>
                <a:latin typeface="Arial" pitchFamily="34" charset="0"/>
                <a:cs typeface="Arial" pitchFamily="34" charset="0"/>
              </a:rPr>
              <a:t>seat at www.officersmess.us and properly identify each person in your party. There </a:t>
            </a:r>
            <a:r>
              <a:rPr lang="en-CA" sz="1400" dirty="0">
                <a:solidFill>
                  <a:schemeClr val="bg1"/>
                </a:solidFill>
                <a:latin typeface="Arial" pitchFamily="34" charset="0"/>
                <a:cs typeface="Arial" pitchFamily="34" charset="0"/>
              </a:rPr>
              <a:t>is a maximum sign up of 300 for this event. By </a:t>
            </a:r>
            <a:r>
              <a:rPr lang="en-CA" sz="1400" dirty="0" smtClean="0">
                <a:solidFill>
                  <a:schemeClr val="bg1"/>
                </a:solidFill>
                <a:latin typeface="Arial" pitchFamily="34" charset="0"/>
                <a:cs typeface="Arial" pitchFamily="34" charset="0"/>
              </a:rPr>
              <a:t>reserving a seat  </a:t>
            </a:r>
            <a:r>
              <a:rPr lang="en-CA" sz="1400" dirty="0">
                <a:solidFill>
                  <a:schemeClr val="bg1"/>
                </a:solidFill>
                <a:latin typeface="Arial" pitchFamily="34" charset="0"/>
                <a:cs typeface="Arial" pitchFamily="34" charset="0"/>
              </a:rPr>
              <a:t>you agree </a:t>
            </a:r>
            <a:r>
              <a:rPr lang="en-CA" sz="1400" dirty="0" smtClean="0">
                <a:solidFill>
                  <a:schemeClr val="bg1"/>
                </a:solidFill>
                <a:latin typeface="Arial" pitchFamily="34" charset="0"/>
                <a:cs typeface="Arial" pitchFamily="34" charset="0"/>
              </a:rPr>
              <a:t>that </a:t>
            </a:r>
            <a:r>
              <a:rPr lang="en-CA" sz="1400" dirty="0">
                <a:solidFill>
                  <a:schemeClr val="bg1"/>
                </a:solidFill>
                <a:latin typeface="Arial" pitchFamily="34" charset="0"/>
                <a:cs typeface="Arial" pitchFamily="34" charset="0"/>
              </a:rPr>
              <a:t>your mess bill will be debited for the appropriate amount even if for some reason you cannot attend. If you have issues, contact Wayne </a:t>
            </a:r>
            <a:r>
              <a:rPr lang="en-CA" sz="1400" dirty="0" smtClean="0">
                <a:solidFill>
                  <a:schemeClr val="bg1"/>
                </a:solidFill>
                <a:latin typeface="Arial" pitchFamily="34" charset="0"/>
                <a:cs typeface="Arial" pitchFamily="34" charset="0"/>
              </a:rPr>
              <a:t>Buck at </a:t>
            </a:r>
            <a:r>
              <a:rPr lang="en-CA" sz="1400" dirty="0">
                <a:solidFill>
                  <a:schemeClr val="bg1"/>
                </a:solidFill>
                <a:latin typeface="Arial" pitchFamily="34" charset="0"/>
                <a:cs typeface="Arial" pitchFamily="34" charset="0"/>
              </a:rPr>
              <a:t>buck@act.nato.int. Only Wayne can deal with attendance issues</a:t>
            </a:r>
            <a:r>
              <a:rPr lang="en-CA" sz="1400" dirty="0" smtClean="0">
                <a:solidFill>
                  <a:schemeClr val="bg1"/>
                </a:solidFill>
                <a:latin typeface="Arial" pitchFamily="34" charset="0"/>
                <a:cs typeface="Arial" pitchFamily="34" charset="0"/>
              </a:rPr>
              <a:t>.</a:t>
            </a:r>
          </a:p>
          <a:p>
            <a:pPr algn="just">
              <a:defRPr/>
            </a:pPr>
            <a:endParaRPr lang="en-CA" sz="1400" dirty="0">
              <a:solidFill>
                <a:schemeClr val="bg1"/>
              </a:solidFill>
              <a:latin typeface="Arial" pitchFamily="34" charset="0"/>
              <a:cs typeface="Arial" pitchFamily="34" charset="0"/>
            </a:endParaRPr>
          </a:p>
          <a:p>
            <a:pPr algn="ctr">
              <a:defRPr/>
            </a:pPr>
            <a:endParaRPr lang="en-CA" sz="1000" dirty="0" smtClean="0">
              <a:solidFill>
                <a:schemeClr val="bg1"/>
              </a:solidFill>
              <a:latin typeface="Arial" pitchFamily="34" charset="0"/>
              <a:cs typeface="Arial" pitchFamily="34" charset="0"/>
            </a:endParaRPr>
          </a:p>
          <a:p>
            <a:pPr algn="ctr">
              <a:defRPr/>
            </a:pPr>
            <a:r>
              <a:rPr lang="en-CA" sz="1000" dirty="0" smtClean="0">
                <a:solidFill>
                  <a:schemeClr val="bg1"/>
                </a:solidFill>
                <a:latin typeface="Arial" pitchFamily="34" charset="0"/>
                <a:cs typeface="Arial" pitchFamily="34" charset="0"/>
              </a:rPr>
              <a:t>2015 Buck-Hart </a:t>
            </a:r>
            <a:r>
              <a:rPr lang="en-CA" sz="1000" dirty="0">
                <a:solidFill>
                  <a:schemeClr val="bg1"/>
                </a:solidFill>
                <a:latin typeface="Arial" pitchFamily="34" charset="0"/>
                <a:cs typeface="Arial" pitchFamily="34" charset="0"/>
              </a:rPr>
              <a:t>Productions</a:t>
            </a:r>
          </a:p>
        </p:txBody>
      </p:sp>
      <p:cxnSp>
        <p:nvCxnSpPr>
          <p:cNvPr id="5" name="Straight Connector 4"/>
          <p:cNvCxnSpPr/>
          <p:nvPr/>
        </p:nvCxnSpPr>
        <p:spPr>
          <a:xfrm>
            <a:off x="4572000" y="0"/>
            <a:ext cx="0" cy="7162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Wayne\Desktop\mask-background.jpg"/>
          <p:cNvPicPr>
            <a:picLocks noChangeAspect="1" noChangeArrowheads="1"/>
          </p:cNvPicPr>
          <p:nvPr/>
        </p:nvPicPr>
        <p:blipFill>
          <a:blip r:embed="rId2" cstate="print"/>
          <a:srcRect/>
          <a:stretch>
            <a:fillRect/>
          </a:stretch>
        </p:blipFill>
        <p:spPr bwMode="auto">
          <a:xfrm>
            <a:off x="4572001" y="0"/>
            <a:ext cx="4572000" cy="6858000"/>
          </a:xfrm>
          <a:prstGeom prst="rect">
            <a:avLst/>
          </a:prstGeom>
          <a:noFill/>
        </p:spPr>
      </p:pic>
      <p:sp>
        <p:nvSpPr>
          <p:cNvPr id="7" name="TextBox 6"/>
          <p:cNvSpPr txBox="1"/>
          <p:nvPr/>
        </p:nvSpPr>
        <p:spPr>
          <a:xfrm>
            <a:off x="4822984" y="990600"/>
            <a:ext cx="4021614" cy="1815882"/>
          </a:xfrm>
          <a:prstGeom prst="rect">
            <a:avLst/>
          </a:prstGeom>
          <a:noFill/>
        </p:spPr>
        <p:txBody>
          <a:bodyPr wrap="non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Victorian LET" pitchFamily="2" charset="0"/>
                <a:cs typeface="Calibri" pitchFamily="34" charset="0"/>
              </a:rPr>
              <a:t>HQ SACT Officers’ Mess Presents</a:t>
            </a:r>
          </a:p>
          <a:p>
            <a:pPr algn="ctr"/>
            <a:endParaRPr lang="en-US" sz="2400" dirty="0" smtClean="0">
              <a:solidFill>
                <a:schemeClr val="bg1"/>
              </a:solidFill>
              <a:effectLst>
                <a:outerShdw blurRad="38100" dist="38100" dir="2700000" algn="tl">
                  <a:srgbClr val="000000">
                    <a:alpha val="43137"/>
                  </a:srgbClr>
                </a:outerShdw>
              </a:effectLst>
              <a:latin typeface="Victorian LET" pitchFamily="2" charset="0"/>
              <a:cs typeface="Calibri" pitchFamily="34" charset="0"/>
            </a:endParaRPr>
          </a:p>
          <a:p>
            <a:pPr algn="ctr"/>
            <a:r>
              <a:rPr lang="en-US" sz="4000" dirty="0" smtClean="0">
                <a:solidFill>
                  <a:schemeClr val="bg1"/>
                </a:solidFill>
                <a:effectLst>
                  <a:outerShdw blurRad="38100" dist="38100" dir="2700000" algn="tl">
                    <a:srgbClr val="000000">
                      <a:alpha val="43137"/>
                    </a:srgbClr>
                  </a:outerShdw>
                </a:effectLst>
                <a:latin typeface="Victorian LET" pitchFamily="2" charset="0"/>
                <a:cs typeface="Calibri" pitchFamily="34" charset="0"/>
              </a:rPr>
              <a:t>Masquerade Ball</a:t>
            </a:r>
          </a:p>
          <a:p>
            <a:pPr algn="ctr"/>
            <a:endParaRPr lang="en-US" sz="2400" dirty="0" smtClean="0">
              <a:solidFill>
                <a:schemeClr val="bg1"/>
              </a:solidFill>
              <a:effectLst>
                <a:outerShdw blurRad="38100" dist="38100" dir="2700000" algn="tl">
                  <a:srgbClr val="000000">
                    <a:alpha val="43137"/>
                  </a:srgbClr>
                </a:outerShdw>
              </a:effectLst>
              <a:latin typeface="Victorian LET" pitchFamily="2" charset="0"/>
              <a:cs typeface="Calibri" pitchFamily="34" charset="0"/>
            </a:endParaRPr>
          </a:p>
        </p:txBody>
      </p:sp>
      <p:sp>
        <p:nvSpPr>
          <p:cNvPr id="9" name="TextBox 8"/>
          <p:cNvSpPr txBox="1"/>
          <p:nvPr/>
        </p:nvSpPr>
        <p:spPr>
          <a:xfrm>
            <a:off x="4572000" y="3172361"/>
            <a:ext cx="4572000" cy="1323439"/>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Victorian LET" pitchFamily="2" charset="0"/>
                <a:cs typeface="Calibri" pitchFamily="34" charset="0"/>
              </a:rPr>
              <a:t>Friday, 20 March 2015</a:t>
            </a:r>
          </a:p>
          <a:p>
            <a:pPr algn="ctr"/>
            <a:r>
              <a:rPr lang="en-US" sz="2000" dirty="0" smtClean="0">
                <a:solidFill>
                  <a:schemeClr val="bg1"/>
                </a:solidFill>
                <a:latin typeface="Victorian LET" pitchFamily="2" charset="0"/>
                <a:cs typeface="Calibri" pitchFamily="34" charset="0"/>
              </a:rPr>
              <a:t>Hilton </a:t>
            </a:r>
            <a:r>
              <a:rPr lang="en-US" sz="2000" dirty="0">
                <a:solidFill>
                  <a:schemeClr val="bg1"/>
                </a:solidFill>
                <a:latin typeface="Victorian LET" pitchFamily="2" charset="0"/>
                <a:cs typeface="Calibri" pitchFamily="34" charset="0"/>
              </a:rPr>
              <a:t>Virginia Beach Oceanfront</a:t>
            </a:r>
          </a:p>
          <a:p>
            <a:pPr algn="ctr"/>
            <a:r>
              <a:rPr lang="en-US" sz="2000" dirty="0">
                <a:solidFill>
                  <a:schemeClr val="bg1"/>
                </a:solidFill>
                <a:latin typeface="Victorian LET" pitchFamily="2" charset="0"/>
                <a:cs typeface="Calibri" pitchFamily="34" charset="0"/>
              </a:rPr>
              <a:t>3001 Atlantic Avenue</a:t>
            </a:r>
            <a:r>
              <a:rPr lang="en-US" sz="2000" dirty="0" smtClean="0">
                <a:solidFill>
                  <a:schemeClr val="bg1"/>
                </a:solidFill>
                <a:latin typeface="Victorian LET" pitchFamily="2" charset="0"/>
                <a:cs typeface="Calibri" pitchFamily="34" charset="0"/>
              </a:rPr>
              <a:t>,</a:t>
            </a:r>
          </a:p>
          <a:p>
            <a:pPr algn="ctr"/>
            <a:r>
              <a:rPr lang="en-US" sz="2000" dirty="0" smtClean="0">
                <a:solidFill>
                  <a:schemeClr val="bg1"/>
                </a:solidFill>
                <a:latin typeface="Victorian LET" pitchFamily="2" charset="0"/>
                <a:cs typeface="Calibri" pitchFamily="34" charset="0"/>
              </a:rPr>
              <a:t>Virginia </a:t>
            </a:r>
            <a:r>
              <a:rPr lang="en-US" sz="2000" dirty="0">
                <a:solidFill>
                  <a:schemeClr val="bg1"/>
                </a:solidFill>
                <a:latin typeface="Victorian LET" pitchFamily="2" charset="0"/>
                <a:cs typeface="Calibri" pitchFamily="34" charset="0"/>
              </a:rPr>
              <a:t>Beach, Virginia, 23451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823460" y="457200"/>
            <a:ext cx="4244340" cy="6258408"/>
          </a:xfrm>
          <a:prstGeom prst="rect">
            <a:avLst/>
          </a:prstGeom>
        </p:spPr>
        <p:txBody>
          <a:bodyPr wrap="square" lIns="101882" tIns="50941" rIns="101882" bIns="50941">
            <a:spAutoFit/>
          </a:bodyPr>
          <a:lstStyle/>
          <a:p>
            <a:pPr algn="ctr"/>
            <a:r>
              <a:rPr lang="en-US" sz="2400" b="1" dirty="0" smtClean="0">
                <a:solidFill>
                  <a:schemeClr val="bg1"/>
                </a:solidFill>
                <a:latin typeface="Arial" pitchFamily="34" charset="0"/>
                <a:cs typeface="Arial" pitchFamily="34" charset="0"/>
              </a:rPr>
              <a:t>Masquerade Ball</a:t>
            </a:r>
          </a:p>
          <a:p>
            <a:pPr algn="ctr"/>
            <a:endParaRPr lang="en-US" sz="1400" b="1" dirty="0" smtClean="0">
              <a:solidFill>
                <a:schemeClr val="bg1"/>
              </a:solidFill>
              <a:latin typeface="Arial" pitchFamily="34" charset="0"/>
              <a:cs typeface="Arial" pitchFamily="34" charset="0"/>
            </a:endParaRPr>
          </a:p>
          <a:p>
            <a:pPr algn="ctr"/>
            <a:r>
              <a:rPr lang="en-US" sz="1400" b="1" dirty="0" smtClean="0">
                <a:solidFill>
                  <a:schemeClr val="bg1"/>
                </a:solidFill>
                <a:latin typeface="Arial" pitchFamily="34" charset="0"/>
                <a:cs typeface="Arial" pitchFamily="34" charset="0"/>
              </a:rPr>
              <a:t>Presented By</a:t>
            </a:r>
          </a:p>
          <a:p>
            <a:pPr algn="ctr"/>
            <a:r>
              <a:rPr lang="en-US" sz="1400" b="1" dirty="0" smtClean="0">
                <a:solidFill>
                  <a:schemeClr val="bg1"/>
                </a:solidFill>
                <a:latin typeface="Arial" pitchFamily="34" charset="0"/>
                <a:cs typeface="Arial" pitchFamily="34" charset="0"/>
              </a:rPr>
              <a:t>HQ SACT Officers’ Mess</a:t>
            </a:r>
          </a:p>
          <a:p>
            <a:pPr algn="ctr"/>
            <a:r>
              <a:rPr lang="en-US" sz="1400" b="1" dirty="0" smtClean="0">
                <a:solidFill>
                  <a:schemeClr val="bg1"/>
                </a:solidFill>
                <a:latin typeface="Arial" pitchFamily="34" charset="0"/>
                <a:cs typeface="Arial" pitchFamily="34" charset="0"/>
              </a:rPr>
              <a:t>20 March 2015, 1900-2400 hours</a:t>
            </a:r>
          </a:p>
          <a:p>
            <a:pPr algn="ctr"/>
            <a:endParaRPr lang="en-US" sz="1400" b="1" dirty="0" smtClean="0">
              <a:solidFill>
                <a:schemeClr val="bg1"/>
              </a:solidFill>
              <a:latin typeface="Arial" pitchFamily="34" charset="0"/>
              <a:cs typeface="Arial" pitchFamily="34" charset="0"/>
            </a:endParaRPr>
          </a:p>
          <a:p>
            <a:pPr algn="ctr"/>
            <a:r>
              <a:rPr lang="en-US" sz="1500" dirty="0" smtClean="0">
                <a:solidFill>
                  <a:schemeClr val="bg1"/>
                </a:solidFill>
                <a:latin typeface="Arial" pitchFamily="34" charset="0"/>
                <a:cs typeface="Arial" pitchFamily="34" charset="0"/>
              </a:rPr>
              <a:t>The Hilton Virginia Beach Oceanfront</a:t>
            </a:r>
            <a:endParaRPr lang="en-US" sz="1200" dirty="0" smtClean="0">
              <a:solidFill>
                <a:schemeClr val="bg1"/>
              </a:solidFill>
              <a:latin typeface="Arial" pitchFamily="34" charset="0"/>
              <a:cs typeface="Arial" pitchFamily="34" charset="0"/>
            </a:endParaRPr>
          </a:p>
          <a:p>
            <a:pPr algn="ctr"/>
            <a:r>
              <a:rPr lang="en-US" sz="1200" dirty="0" smtClean="0">
                <a:solidFill>
                  <a:schemeClr val="bg1"/>
                </a:solidFill>
                <a:latin typeface="Arial" pitchFamily="34" charset="0"/>
                <a:cs typeface="Arial" pitchFamily="34" charset="0"/>
              </a:rPr>
              <a:t>Special NATO rate for rooms</a:t>
            </a:r>
          </a:p>
          <a:p>
            <a:pPr algn="ctr"/>
            <a:endParaRPr lang="en-US" sz="1500" dirty="0">
              <a:solidFill>
                <a:schemeClr val="bg1"/>
              </a:solidFill>
              <a:latin typeface="Arial" pitchFamily="34" charset="0"/>
              <a:cs typeface="Arial" pitchFamily="34" charset="0"/>
            </a:endParaRPr>
          </a:p>
          <a:p>
            <a:pPr algn="ctr"/>
            <a:r>
              <a:rPr lang="en-US" sz="1500" dirty="0" smtClean="0">
                <a:solidFill>
                  <a:schemeClr val="bg1"/>
                </a:solidFill>
                <a:latin typeface="Arial" pitchFamily="34" charset="0"/>
                <a:cs typeface="Arial" pitchFamily="34" charset="0"/>
              </a:rPr>
              <a:t>$34.99 per person Price Includes:</a:t>
            </a:r>
          </a:p>
          <a:p>
            <a:pPr algn="ctr">
              <a:buFont typeface="Arial" pitchFamily="34" charset="0"/>
              <a:buChar char="•"/>
            </a:pPr>
            <a:r>
              <a:rPr lang="en-US" sz="1500" dirty="0" smtClean="0">
                <a:solidFill>
                  <a:schemeClr val="bg1"/>
                </a:solidFill>
                <a:latin typeface="Arial" pitchFamily="34" charset="0"/>
                <a:cs typeface="Arial" pitchFamily="34" charset="0"/>
              </a:rPr>
              <a:t>3 Course Meal with Selection of</a:t>
            </a:r>
          </a:p>
          <a:p>
            <a:pPr algn="ctr"/>
            <a:r>
              <a:rPr lang="en-US" sz="1500" dirty="0" smtClean="0">
                <a:solidFill>
                  <a:schemeClr val="bg1"/>
                </a:solidFill>
                <a:latin typeface="Arial" pitchFamily="34" charset="0"/>
                <a:cs typeface="Arial" pitchFamily="34" charset="0"/>
              </a:rPr>
              <a:t>Steak, Chicken or Vegetarian</a:t>
            </a:r>
          </a:p>
          <a:p>
            <a:pPr algn="ctr">
              <a:buFont typeface="Arial" pitchFamily="34" charset="0"/>
              <a:buChar char="•"/>
            </a:pPr>
            <a:r>
              <a:rPr lang="en-US" sz="1500" dirty="0" smtClean="0">
                <a:solidFill>
                  <a:schemeClr val="bg1"/>
                </a:solidFill>
                <a:latin typeface="Arial" pitchFamily="34" charset="0"/>
                <a:cs typeface="Arial" pitchFamily="34" charset="0"/>
              </a:rPr>
              <a:t>Free Drinks from 1900 to 2000 hrs</a:t>
            </a:r>
          </a:p>
          <a:p>
            <a:pPr algn="ctr"/>
            <a:r>
              <a:rPr lang="en-US" sz="1500" dirty="0" smtClean="0">
                <a:solidFill>
                  <a:schemeClr val="bg1"/>
                </a:solidFill>
                <a:latin typeface="Arial" pitchFamily="34" charset="0"/>
                <a:cs typeface="Arial" pitchFamily="34" charset="0"/>
              </a:rPr>
              <a:t>Including the Famous </a:t>
            </a:r>
            <a:r>
              <a:rPr lang="en-US" sz="1500" dirty="0" smtClean="0">
                <a:solidFill>
                  <a:schemeClr val="bg1"/>
                </a:solidFill>
                <a:latin typeface="Arial" pitchFamily="34" charset="0"/>
                <a:cs typeface="Arial" pitchFamily="34" charset="0"/>
              </a:rPr>
              <a:t>“</a:t>
            </a:r>
            <a:r>
              <a:rPr lang="en-US" sz="1500" dirty="0" smtClean="0">
                <a:solidFill>
                  <a:schemeClr val="bg1"/>
                </a:solidFill>
                <a:latin typeface="Arial" pitchFamily="34" charset="0"/>
                <a:cs typeface="Arial" pitchFamily="34" charset="0"/>
              </a:rPr>
              <a:t>Poinsettia</a:t>
            </a:r>
            <a:r>
              <a:rPr lang="en-US" sz="1500" dirty="0" smtClean="0">
                <a:solidFill>
                  <a:schemeClr val="bg1"/>
                </a:solidFill>
                <a:latin typeface="Arial" pitchFamily="34" charset="0"/>
                <a:cs typeface="Arial" pitchFamily="34" charset="0"/>
              </a:rPr>
              <a:t>” Drink</a:t>
            </a:r>
            <a:endParaRPr lang="en-US" sz="1500" dirty="0" smtClean="0">
              <a:solidFill>
                <a:schemeClr val="bg1"/>
              </a:solidFill>
              <a:latin typeface="Arial" pitchFamily="34" charset="0"/>
              <a:cs typeface="Arial" pitchFamily="34" charset="0"/>
            </a:endParaRPr>
          </a:p>
          <a:p>
            <a:pPr algn="ctr">
              <a:buFont typeface="Arial" pitchFamily="34" charset="0"/>
              <a:buChar char="•"/>
            </a:pPr>
            <a:r>
              <a:rPr lang="en-US" sz="1500" dirty="0" smtClean="0">
                <a:solidFill>
                  <a:schemeClr val="bg1"/>
                </a:solidFill>
                <a:latin typeface="Arial" pitchFamily="34" charset="0"/>
                <a:cs typeface="Arial" pitchFamily="34" charset="0"/>
              </a:rPr>
              <a:t>Mix of Red and White Wine on Table</a:t>
            </a:r>
          </a:p>
          <a:p>
            <a:pPr algn="ctr">
              <a:buFont typeface="Arial" pitchFamily="34" charset="0"/>
              <a:buChar char="•"/>
            </a:pPr>
            <a:r>
              <a:rPr lang="en-US" sz="1500" dirty="0" smtClean="0">
                <a:solidFill>
                  <a:schemeClr val="bg1"/>
                </a:solidFill>
                <a:latin typeface="Arial" pitchFamily="34" charset="0"/>
                <a:cs typeface="Arial" pitchFamily="34" charset="0"/>
              </a:rPr>
              <a:t>Local Mixed Music Band – “Cheap Thrills”</a:t>
            </a:r>
          </a:p>
          <a:p>
            <a:pPr algn="ctr">
              <a:buFont typeface="Arial" pitchFamily="34" charset="0"/>
              <a:buChar char="•"/>
            </a:pPr>
            <a:r>
              <a:rPr lang="en-US" sz="1500" dirty="0" smtClean="0">
                <a:solidFill>
                  <a:schemeClr val="bg1"/>
                </a:solidFill>
                <a:latin typeface="Arial" pitchFamily="34" charset="0"/>
                <a:cs typeface="Arial" pitchFamily="34" charset="0"/>
              </a:rPr>
              <a:t>Portrait </a:t>
            </a:r>
            <a:r>
              <a:rPr lang="en-US" sz="1500" dirty="0" smtClean="0">
                <a:solidFill>
                  <a:schemeClr val="bg1"/>
                </a:solidFill>
                <a:latin typeface="Arial" pitchFamily="34" charset="0"/>
                <a:cs typeface="Arial" pitchFamily="34" charset="0"/>
              </a:rPr>
              <a:t>Photographer</a:t>
            </a:r>
          </a:p>
          <a:p>
            <a:pPr algn="ctr">
              <a:buFont typeface="Arial" pitchFamily="34" charset="0"/>
              <a:buChar char="•"/>
            </a:pPr>
            <a:r>
              <a:rPr lang="en-US" sz="1500" dirty="0" err="1" smtClean="0">
                <a:solidFill>
                  <a:schemeClr val="bg1"/>
                </a:solidFill>
                <a:latin typeface="Arial" pitchFamily="34" charset="0"/>
                <a:cs typeface="Arial" pitchFamily="34" charset="0"/>
              </a:rPr>
              <a:t>Favours</a:t>
            </a:r>
            <a:endParaRPr lang="en-US" sz="1500" dirty="0">
              <a:solidFill>
                <a:schemeClr val="bg1"/>
              </a:solidFill>
              <a:latin typeface="Arial" pitchFamily="34" charset="0"/>
              <a:cs typeface="Arial" pitchFamily="34" charset="0"/>
            </a:endParaRPr>
          </a:p>
          <a:p>
            <a:pPr algn="ctr"/>
            <a:endParaRPr lang="en-US" sz="1500" dirty="0">
              <a:solidFill>
                <a:schemeClr val="bg1"/>
              </a:solidFill>
              <a:latin typeface="Arial" pitchFamily="34" charset="0"/>
              <a:cs typeface="Arial" pitchFamily="34" charset="0"/>
            </a:endParaRPr>
          </a:p>
          <a:p>
            <a:pPr algn="ctr"/>
            <a:r>
              <a:rPr lang="en-US" sz="1500" dirty="0" smtClean="0">
                <a:solidFill>
                  <a:schemeClr val="bg1"/>
                </a:solidFill>
                <a:latin typeface="Arial" pitchFamily="34" charset="0"/>
                <a:cs typeface="Arial" pitchFamily="34" charset="0"/>
              </a:rPr>
              <a:t>Military  - Mess Dress</a:t>
            </a:r>
          </a:p>
          <a:p>
            <a:pPr algn="ctr"/>
            <a:r>
              <a:rPr lang="en-US" sz="1500" dirty="0" smtClean="0">
                <a:solidFill>
                  <a:schemeClr val="bg1"/>
                </a:solidFill>
                <a:latin typeface="Arial" pitchFamily="34" charset="0"/>
                <a:cs typeface="Arial" pitchFamily="34" charset="0"/>
              </a:rPr>
              <a:t>Civilian – Tuxedo (Black Tie) or Long Gown</a:t>
            </a:r>
          </a:p>
          <a:p>
            <a:pPr algn="ctr"/>
            <a:r>
              <a:rPr lang="en-US" sz="1200" dirty="0" smtClean="0">
                <a:solidFill>
                  <a:schemeClr val="bg1"/>
                </a:solidFill>
                <a:latin typeface="Arial" pitchFamily="34" charset="0"/>
                <a:cs typeface="Arial" pitchFamily="34" charset="0"/>
              </a:rPr>
              <a:t>( -&gt; a </a:t>
            </a:r>
            <a:r>
              <a:rPr lang="en-US" sz="1200" dirty="0" smtClean="0">
                <a:solidFill>
                  <a:schemeClr val="bg1"/>
                </a:solidFill>
                <a:latin typeface="Arial" pitchFamily="34" charset="0"/>
                <a:cs typeface="Arial" pitchFamily="34" charset="0"/>
              </a:rPr>
              <a:t>business suit is not a </a:t>
            </a:r>
            <a:r>
              <a:rPr lang="en-US" sz="1200" dirty="0" smtClean="0">
                <a:solidFill>
                  <a:schemeClr val="bg1"/>
                </a:solidFill>
                <a:latin typeface="Arial" pitchFamily="34" charset="0"/>
                <a:cs typeface="Arial" pitchFamily="34" charset="0"/>
              </a:rPr>
              <a:t>tuxedo &lt;- )</a:t>
            </a:r>
            <a:endParaRPr lang="en-US" sz="1200" dirty="0">
              <a:solidFill>
                <a:schemeClr val="bg1"/>
              </a:solidFill>
              <a:latin typeface="Arial" pitchFamily="34" charset="0"/>
              <a:cs typeface="Arial" pitchFamily="34" charset="0"/>
            </a:endParaRPr>
          </a:p>
          <a:p>
            <a:pPr algn="ctr"/>
            <a:endParaRPr lang="en-US" sz="1500" dirty="0" smtClean="0">
              <a:solidFill>
                <a:schemeClr val="bg1"/>
              </a:solidFill>
              <a:latin typeface="Arial" pitchFamily="34" charset="0"/>
              <a:cs typeface="Arial" pitchFamily="34" charset="0"/>
            </a:endParaRPr>
          </a:p>
          <a:p>
            <a:pPr algn="ctr"/>
            <a:r>
              <a:rPr lang="en-US" sz="1400" dirty="0" smtClean="0">
                <a:solidFill>
                  <a:schemeClr val="bg1"/>
                </a:solidFill>
                <a:latin typeface="Arial" pitchFamily="34" charset="0"/>
                <a:cs typeface="Arial" pitchFamily="34" charset="0"/>
              </a:rPr>
              <a:t>$34.99 Per Person. See Guidelines on Back Cover.</a:t>
            </a:r>
          </a:p>
          <a:p>
            <a:pPr algn="ctr"/>
            <a:r>
              <a:rPr lang="en-US" sz="1400" dirty="0" smtClean="0">
                <a:solidFill>
                  <a:schemeClr val="bg1"/>
                </a:solidFill>
                <a:latin typeface="Arial" pitchFamily="34" charset="0"/>
                <a:cs typeface="Arial" pitchFamily="34" charset="0"/>
              </a:rPr>
              <a:t>Registration begins on 13 </a:t>
            </a:r>
            <a:r>
              <a:rPr lang="en-US" sz="1400" dirty="0" smtClean="0">
                <a:solidFill>
                  <a:schemeClr val="bg1"/>
                </a:solidFill>
                <a:latin typeface="Arial" pitchFamily="34" charset="0"/>
                <a:cs typeface="Arial" pitchFamily="34" charset="0"/>
              </a:rPr>
              <a:t>February</a:t>
            </a:r>
          </a:p>
          <a:p>
            <a:pPr algn="ctr"/>
            <a:r>
              <a:rPr lang="en-US" sz="1400" dirty="0" smtClean="0">
                <a:solidFill>
                  <a:schemeClr val="bg1"/>
                </a:solidFill>
                <a:latin typeface="Arial" pitchFamily="34" charset="0"/>
                <a:cs typeface="Arial" pitchFamily="34" charset="0"/>
              </a:rPr>
              <a:t>www.officersmess.us</a:t>
            </a:r>
            <a:r>
              <a:rPr lang="en-US" sz="1400" dirty="0" smtClean="0">
                <a:solidFill>
                  <a:schemeClr val="bg1"/>
                </a:solidFill>
                <a:latin typeface="Arial" pitchFamily="34" charset="0"/>
                <a:cs typeface="Arial" pitchFamily="34" charset="0"/>
              </a:rPr>
              <a:t> </a:t>
            </a:r>
            <a:endParaRPr lang="en-US" sz="1500" dirty="0">
              <a:solidFill>
                <a:schemeClr val="bg1"/>
              </a:solidFill>
              <a:latin typeface="Arial" pitchFamily="34" charset="0"/>
              <a:cs typeface="Arial" pitchFamily="34" charset="0"/>
            </a:endParaRPr>
          </a:p>
        </p:txBody>
      </p:sp>
      <p:cxnSp>
        <p:nvCxnSpPr>
          <p:cNvPr id="11" name="Straight Connector 10"/>
          <p:cNvCxnSpPr/>
          <p:nvPr/>
        </p:nvCxnSpPr>
        <p:spPr>
          <a:xfrm>
            <a:off x="4572000" y="0"/>
            <a:ext cx="0" cy="716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0450"/>
            <a:ext cx="4572000" cy="26733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1" y="38248"/>
            <a:ext cx="4556759" cy="194295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67264"/>
            <a:ext cx="1447800" cy="243813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000" y="3581400"/>
            <a:ext cx="1905000" cy="1312333"/>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 y="1244155"/>
            <a:ext cx="1965960" cy="1499045"/>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361" y="2540212"/>
            <a:ext cx="1539239" cy="233023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5985" y="1775976"/>
            <a:ext cx="1996015" cy="1805424"/>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1359" y="1532495"/>
            <a:ext cx="936827" cy="105549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369</Words>
  <Application>Microsoft Office PowerPoint</Application>
  <PresentationFormat>On-screen Show (4:3)</PresentationFormat>
  <Paragraphs>41</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Victorian LET</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Wayne</dc:creator>
  <cp:lastModifiedBy>Wayne Buck</cp:lastModifiedBy>
  <cp:revision>32</cp:revision>
  <dcterms:created xsi:type="dcterms:W3CDTF">2012-11-10T01:13:36Z</dcterms:created>
  <dcterms:modified xsi:type="dcterms:W3CDTF">2015-01-15T01:03:32Z</dcterms:modified>
</cp:coreProperties>
</file>